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72" r:id="rId6"/>
    <p:sldId id="270" r:id="rId7"/>
    <p:sldId id="269" r:id="rId8"/>
    <p:sldId id="408" r:id="rId9"/>
    <p:sldId id="409" r:id="rId10"/>
    <p:sldId id="271" r:id="rId11"/>
    <p:sldId id="273" r:id="rId12"/>
    <p:sldId id="275" r:id="rId13"/>
    <p:sldId id="276" r:id="rId14"/>
    <p:sldId id="277" r:id="rId15"/>
    <p:sldId id="274" r:id="rId16"/>
    <p:sldId id="422" r:id="rId17"/>
    <p:sldId id="407" r:id="rId18"/>
    <p:sldId id="406" r:id="rId19"/>
    <p:sldId id="410" r:id="rId20"/>
    <p:sldId id="412" r:id="rId21"/>
    <p:sldId id="413" r:id="rId22"/>
    <p:sldId id="414" r:id="rId23"/>
    <p:sldId id="415" r:id="rId24"/>
    <p:sldId id="416" r:id="rId25"/>
    <p:sldId id="417" r:id="rId26"/>
    <p:sldId id="420" r:id="rId27"/>
    <p:sldId id="411" r:id="rId28"/>
    <p:sldId id="418" r:id="rId29"/>
    <p:sldId id="419" r:id="rId30"/>
    <p:sldId id="421" r:id="rId31"/>
    <p:sldId id="40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REMARKS ON DEEP LEARNING (II)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rwkv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allingbullshit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Remarks on Deep Learning (II)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C8225-9F2E-4DCA-BF7A-9C168D24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CB64E-85F6-4544-B3D9-CF04EAFF7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2A6407-A278-4417-9630-AB6957F4D5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872" y="1423358"/>
            <a:ext cx="3886200" cy="32752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C93FAD-E310-4FE9-AC62-7E64549A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3654" y="1423358"/>
            <a:ext cx="4621932" cy="34664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CCCAD4-EE87-4973-A08E-676FA6194C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5451" y="3429000"/>
            <a:ext cx="2630825" cy="27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1D088-D34C-49D0-8330-7FD20166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E47C1-4F66-40C8-9892-EC016E867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193EC2-9D34-443D-8548-A0BBC9E1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358"/>
            <a:ext cx="10515601" cy="37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5D637-9F41-4C9A-BB45-DEA2EAD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1C859-957D-4179-A1DB-4A2DDD468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“Automated Inference on Criminality Using Face Images”, Wu and Zhang, 2016</a:t>
            </a:r>
          </a:p>
          <a:p>
            <a:r>
              <a:rPr lang="en-US" dirty="0"/>
              <a:t>CNN designed to discriminate criminals/innocents</a:t>
            </a:r>
          </a:p>
          <a:p>
            <a:pPr lvl="1"/>
            <a:r>
              <a:rPr lang="en-US" dirty="0"/>
              <a:t>Technically, the data was properly prepared</a:t>
            </a:r>
          </a:p>
          <a:p>
            <a:pPr lvl="1"/>
            <a:r>
              <a:rPr lang="en-US" dirty="0"/>
              <a:t>Balanced dataset, 50% of each class</a:t>
            </a:r>
          </a:p>
          <a:p>
            <a:r>
              <a:rPr lang="en-US" dirty="0"/>
              <a:t>Results: </a:t>
            </a:r>
            <a:r>
              <a:rPr lang="en-US" b="1" dirty="0"/>
              <a:t>89.5% accuracy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E8EC9527-7D45-4B1F-AE27-B9738794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40" y="3534422"/>
            <a:ext cx="3098260" cy="25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3D814-99D9-4EF9-B463-F3E60D8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4EE6EC-BF7B-49D9-96FD-01DBE773A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 of the features extracted/constructed by CNN</a:t>
            </a:r>
          </a:p>
        </p:txBody>
      </p:sp>
      <p:pic>
        <p:nvPicPr>
          <p:cNvPr id="4" name="Picture 2" descr="https://cdn.technologyreview.com/i/images/criminal-anthropometry.png?sw=1080&amp;cx=65&amp;cy=0&amp;cw=577&amp;ch=325">
            <a:extLst>
              <a:ext uri="{FF2B5EF4-FFF2-40B4-BE49-F238E27FC236}">
                <a16:creationId xmlns:a16="http://schemas.microsoft.com/office/drawing/2014/main" id="{88568DEA-8616-49D9-9043-CCD66A52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11" y="2184662"/>
            <a:ext cx="5901778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4057-1B9C-4C85-B289-DC77E416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F9665D-C33F-4DE0-A818-ADA6718AC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Criminal in mugshots usually </a:t>
            </a:r>
            <a:r>
              <a:rPr lang="en-US" b="1" dirty="0"/>
              <a:t>do not smile</a:t>
            </a:r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92841B55-74F9-493D-A2EB-F7886C38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872903"/>
            <a:ext cx="5105400" cy="42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5C3F1-E654-422E-9F28-8800213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69C95-AA19-4931-B6C8-C14C7C4CF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 factors</a:t>
            </a:r>
          </a:p>
          <a:p>
            <a:pPr lvl="1"/>
            <a:r>
              <a:rPr lang="en-US" b="1" dirty="0"/>
              <a:t>Bias in the data</a:t>
            </a:r>
            <a:r>
              <a:rPr lang="en-US" dirty="0"/>
              <a:t>; ML reproduces biases</a:t>
            </a:r>
          </a:p>
          <a:p>
            <a:pPr lvl="1"/>
            <a:r>
              <a:rPr lang="en-US" b="1" dirty="0"/>
              <a:t>Bad ideas</a:t>
            </a:r>
            <a:r>
              <a:rPr lang="en-US" dirty="0"/>
              <a:t> from the start</a:t>
            </a:r>
          </a:p>
          <a:p>
            <a:endParaRPr lang="en-US" dirty="0"/>
          </a:p>
          <a:p>
            <a:r>
              <a:rPr lang="en-US" dirty="0"/>
              <a:t>Fundamental issues with Deep Learning (and ML in general)</a:t>
            </a:r>
          </a:p>
          <a:p>
            <a:pPr lvl="1"/>
            <a:r>
              <a:rPr lang="en-US" b="1" dirty="0"/>
              <a:t>Fragility</a:t>
            </a:r>
            <a:r>
              <a:rPr lang="en-US" dirty="0"/>
              <a:t>, minimal differences in inputs have huge consequences</a:t>
            </a:r>
            <a:endParaRPr lang="en-US" b="1" dirty="0"/>
          </a:p>
          <a:p>
            <a:pPr lvl="1"/>
            <a:r>
              <a:rPr lang="en-US" b="1" dirty="0"/>
              <a:t>Black-box effect</a:t>
            </a:r>
            <a:r>
              <a:rPr lang="en-US" dirty="0"/>
              <a:t>, decisions are hard to interpret even if correct</a:t>
            </a:r>
            <a:endParaRPr lang="en-US" b="1" dirty="0"/>
          </a:p>
          <a:p>
            <a:pPr lvl="1"/>
            <a:r>
              <a:rPr lang="en-US" b="1" dirty="0"/>
              <a:t>Lack of generalization</a:t>
            </a:r>
            <a:r>
              <a:rPr lang="en-US" dirty="0"/>
              <a:t>, issues for new samples if much different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1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EAFF04-CF37-4851-926E-B41B0598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the data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A40D59-2508-48C5-841B-535E388B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7B83376-B59A-4A38-B7F5-C50C3D33F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/>
          <a:stretch/>
        </p:blipFill>
        <p:spPr bwMode="auto">
          <a:xfrm>
            <a:off x="2601798" y="1423358"/>
            <a:ext cx="7393757" cy="528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3C4D4-ED13-45AE-9C9C-9D540EF4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86BAB4-2131-4594-A524-52087C8E0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Catastrophic, unpredictable failures for some inputs</a:t>
            </a:r>
          </a:p>
          <a:p>
            <a:r>
              <a:rPr lang="en-US" dirty="0"/>
              <a:t>Even small perturbations on the inputs might cause failure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C199B-A5DE-4AA1-A157-C8FAE246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3026690"/>
            <a:ext cx="773538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0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81062-2571-4AA2-931E-FB932731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0000F-BB85-4108-8D32-4490A375E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robustness</a:t>
            </a:r>
          </a:p>
          <a:p>
            <a:r>
              <a:rPr lang="en-US" dirty="0"/>
              <a:t>Generative Adversarial Networks (GANs, or GAML)</a:t>
            </a:r>
          </a:p>
          <a:p>
            <a:pPr lvl="1"/>
            <a:r>
              <a:rPr lang="en-US" dirty="0"/>
              <a:t>Generate samples that make a target ML model fail</a:t>
            </a:r>
          </a:p>
          <a:p>
            <a:pPr lvl="1"/>
            <a:r>
              <a:rPr lang="en-US" dirty="0"/>
              <a:t>Either from scratch, or by perturbing input samples</a:t>
            </a:r>
          </a:p>
          <a:p>
            <a:pPr lvl="1"/>
            <a:r>
              <a:rPr lang="en-US" dirty="0"/>
              <a:t>Add samples to the training set, retrain</a:t>
            </a:r>
          </a:p>
          <a:p>
            <a:pPr lvl="1"/>
            <a:r>
              <a:rPr lang="en-US" dirty="0"/>
              <a:t>Promising idea, thoroughly explored for several years</a:t>
            </a:r>
          </a:p>
          <a:p>
            <a:r>
              <a:rPr lang="en-US" dirty="0"/>
              <a:t>It does not seem to work</a:t>
            </a:r>
          </a:p>
          <a:p>
            <a:pPr lvl="1"/>
            <a:r>
              <a:rPr lang="en-US" dirty="0"/>
              <a:t>The number of samples that make the system fail is likely </a:t>
            </a:r>
            <a:r>
              <a:rPr lang="en-US" i="1" dirty="0"/>
              <a:t>infinite</a:t>
            </a:r>
          </a:p>
          <a:p>
            <a:pPr lvl="1"/>
            <a:r>
              <a:rPr lang="en-US" dirty="0"/>
              <a:t>The amount of perturbations needed to fail is too small</a:t>
            </a:r>
          </a:p>
        </p:txBody>
      </p:sp>
    </p:spTree>
    <p:extLst>
      <p:ext uri="{BB962C8B-B14F-4D97-AF65-F5344CB8AC3E}">
        <p14:creationId xmlns:p14="http://schemas.microsoft.com/office/powerpoint/2010/main" val="52699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AABE8-FD21-4E6F-A337-0C8D4B19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8D0C7D-210F-417C-8B8B-F1076DBCE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Mistakes can happen</a:t>
            </a:r>
          </a:p>
          <a:p>
            <a:pPr lvl="1"/>
            <a:r>
              <a:rPr lang="en-US" dirty="0"/>
              <a:t>But an AI system should </a:t>
            </a:r>
            <a:r>
              <a:rPr lang="en-US" i="1" dirty="0"/>
              <a:t>explain</a:t>
            </a:r>
            <a:r>
              <a:rPr lang="en-US" dirty="0"/>
              <a:t> why a choice was made</a:t>
            </a:r>
          </a:p>
          <a:p>
            <a:pPr lvl="1"/>
            <a:r>
              <a:rPr lang="en-US" dirty="0"/>
              <a:t>Understanding is the first step towards improving</a:t>
            </a:r>
          </a:p>
          <a:p>
            <a:pPr lvl="1"/>
            <a:r>
              <a:rPr lang="en-US" dirty="0"/>
              <a:t>All ML makes “non-human” errors, hard to understand</a:t>
            </a:r>
          </a:p>
        </p:txBody>
      </p:sp>
    </p:spTree>
    <p:extLst>
      <p:ext uri="{BB962C8B-B14F-4D97-AF65-F5344CB8AC3E}">
        <p14:creationId xmlns:p14="http://schemas.microsoft.com/office/powerpoint/2010/main" val="150006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Successes</a:t>
            </a:r>
          </a:p>
          <a:p>
            <a:r>
              <a:rPr lang="it-IT" dirty="0"/>
              <a:t>Failures</a:t>
            </a:r>
          </a:p>
          <a:p>
            <a:r>
              <a:rPr lang="it-IT" dirty="0"/>
              <a:t>Reasons for failures and possible solutions</a:t>
            </a:r>
          </a:p>
          <a:p>
            <a:r>
              <a:rPr lang="it-IT" dirty="0"/>
              <a:t>Current trends</a:t>
            </a:r>
            <a:r>
              <a:rPr lang="fr-FR" dirty="0"/>
              <a:t> and perspectives</a:t>
            </a:r>
          </a:p>
          <a:p>
            <a:r>
              <a:rPr lang="fr-FR" dirty="0"/>
              <a:t>Beyond </a:t>
            </a:r>
            <a:r>
              <a:rPr lang="fr-FR" dirty="0" err="1"/>
              <a:t>Deep</a:t>
            </a:r>
            <a:r>
              <a:rPr lang="fr-FR" dirty="0"/>
              <a:t> Learning…?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85E7A-AF5D-44AB-95CF-7FF3CA7A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F977A-527E-4869-8D0D-73CD705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interpretability</a:t>
            </a:r>
            <a:r>
              <a:rPr lang="en-US" dirty="0"/>
              <a:t> and/or </a:t>
            </a:r>
            <a:r>
              <a:rPr lang="en-US" b="1" dirty="0" err="1"/>
              <a:t>explainability</a:t>
            </a:r>
            <a:endParaRPr lang="en-US" b="1" dirty="0"/>
          </a:p>
          <a:p>
            <a:pPr lvl="1"/>
            <a:r>
              <a:rPr lang="en-US" dirty="0" err="1"/>
              <a:t>xAI</a:t>
            </a:r>
            <a:r>
              <a:rPr lang="en-US" dirty="0"/>
              <a:t> techniques for post-hoc explanations</a:t>
            </a:r>
          </a:p>
          <a:p>
            <a:pPr lvl="1"/>
            <a:r>
              <a:rPr lang="en-US" dirty="0"/>
              <a:t>Models that are interpretable by design (e.g. concept bottlenecks)</a:t>
            </a:r>
          </a:p>
          <a:p>
            <a:endParaRPr lang="en-US" dirty="0"/>
          </a:p>
          <a:p>
            <a:r>
              <a:rPr lang="en-US" dirty="0"/>
              <a:t>Growing interest in </a:t>
            </a:r>
            <a:r>
              <a:rPr lang="en-US" i="1" dirty="0"/>
              <a:t>causality</a:t>
            </a:r>
            <a:endParaRPr lang="en-US" dirty="0"/>
          </a:p>
          <a:p>
            <a:pPr lvl="1"/>
            <a:r>
              <a:rPr lang="en-US" dirty="0"/>
              <a:t>ML/DL only detects correlations; assess causal relationships?</a:t>
            </a:r>
          </a:p>
          <a:p>
            <a:pPr lvl="1"/>
            <a:r>
              <a:rPr lang="en-US" dirty="0"/>
              <a:t>You need to impose a causal model</a:t>
            </a:r>
          </a:p>
        </p:txBody>
      </p:sp>
    </p:spTree>
    <p:extLst>
      <p:ext uri="{BB962C8B-B14F-4D97-AF65-F5344CB8AC3E}">
        <p14:creationId xmlns:p14="http://schemas.microsoft.com/office/powerpoint/2010/main" val="5523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F076A-256F-4E2E-B9C4-B9A1A75A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3DBEC8-2355-4C7C-9281-91553DF77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Also called “Out-of-Distribution” (OOD) or “Domain Shift”</a:t>
            </a:r>
          </a:p>
          <a:p>
            <a:pPr lvl="1"/>
            <a:r>
              <a:rPr lang="en-US" dirty="0"/>
              <a:t>Input data significantly different from what observed in training</a:t>
            </a:r>
          </a:p>
          <a:p>
            <a:pPr lvl="1"/>
            <a:r>
              <a:rPr lang="en-US" dirty="0"/>
              <a:t>Unpredictable responses, usually wrong</a:t>
            </a:r>
          </a:p>
          <a:p>
            <a:pPr lvl="1"/>
            <a:r>
              <a:rPr lang="en-US" dirty="0"/>
              <a:t>Like fragility, probably caused by overfitting</a:t>
            </a:r>
          </a:p>
          <a:p>
            <a:endParaRPr lang="en-US" dirty="0"/>
          </a:p>
          <a:p>
            <a:r>
              <a:rPr lang="en-US" dirty="0"/>
              <a:t>DL/ML is more “Artificial Intuition” than Intelligence</a:t>
            </a:r>
          </a:p>
          <a:p>
            <a:pPr lvl="1"/>
            <a:r>
              <a:rPr lang="en-US" dirty="0"/>
              <a:t>Seen lots of examples, quickly assess one just by looking at it</a:t>
            </a:r>
          </a:p>
          <a:p>
            <a:pPr lvl="1"/>
            <a:r>
              <a:rPr lang="en-US" dirty="0"/>
              <a:t>But there is no step-by-step reasoning behind decision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89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D5321-980E-4D0B-BAC0-88454C71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F7FE1F-DC90-491C-836F-55C40A3E2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Neural-symbolic</a:t>
            </a:r>
            <a:r>
              <a:rPr lang="en-US" dirty="0"/>
              <a:t> approaches</a:t>
            </a:r>
          </a:p>
          <a:p>
            <a:r>
              <a:rPr lang="en-US" dirty="0"/>
              <a:t>Include symbolic reasoning in a DL/ML approach</a:t>
            </a:r>
          </a:p>
          <a:p>
            <a:pPr lvl="1"/>
            <a:r>
              <a:rPr lang="en-US" dirty="0"/>
              <a:t>It would also help solve black-box effect and maybe fragility</a:t>
            </a:r>
          </a:p>
          <a:p>
            <a:pPr lvl="1"/>
            <a:r>
              <a:rPr lang="en-US" dirty="0"/>
              <a:t>As previously mentioned, integrating symbolic and DL is difficult</a:t>
            </a:r>
          </a:p>
          <a:p>
            <a:r>
              <a:rPr lang="en-US" dirty="0"/>
              <a:t>From a certain perspective, symbolic + DL already exists</a:t>
            </a:r>
          </a:p>
          <a:p>
            <a:pPr lvl="1"/>
            <a:r>
              <a:rPr lang="en-US" dirty="0"/>
              <a:t>AlphaGo/</a:t>
            </a:r>
            <a:r>
              <a:rPr lang="en-US" dirty="0" err="1"/>
              <a:t>AlphaZero</a:t>
            </a:r>
            <a:r>
              <a:rPr lang="en-US" dirty="0"/>
              <a:t> is DL + tree search (symbolic)</a:t>
            </a:r>
          </a:p>
          <a:p>
            <a:pPr lvl="1"/>
            <a:r>
              <a:rPr lang="en-US" dirty="0" err="1"/>
              <a:t>AlphaFold</a:t>
            </a:r>
            <a:r>
              <a:rPr lang="en-US" dirty="0"/>
              <a:t> is DL + classic algorithms (30+ different tools!)</a:t>
            </a:r>
          </a:p>
          <a:p>
            <a:pPr lvl="1"/>
            <a:r>
              <a:rPr lang="en-US" dirty="0"/>
              <a:t>However, it is not enough</a:t>
            </a:r>
          </a:p>
        </p:txBody>
      </p:sp>
    </p:spTree>
    <p:extLst>
      <p:ext uri="{BB962C8B-B14F-4D97-AF65-F5344CB8AC3E}">
        <p14:creationId xmlns:p14="http://schemas.microsoft.com/office/powerpoint/2010/main" val="108753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33DA1-1408-48D0-BE11-A62E1B07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and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0E66C-0C14-47BF-9D3F-7CD7B6BCE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people working on, </a:t>
            </a:r>
            <a:r>
              <a:rPr lang="en-US" b="1" dirty="0"/>
              <a:t>right now</a:t>
            </a:r>
            <a:r>
              <a:rPr lang="en-US" dirty="0"/>
              <a:t>? (April 2024)</a:t>
            </a:r>
          </a:p>
          <a:p>
            <a:pPr lvl="1"/>
            <a:r>
              <a:rPr lang="en-US" dirty="0"/>
              <a:t>Hybrid models, *-informed machine learning</a:t>
            </a:r>
          </a:p>
          <a:p>
            <a:pPr lvl="1"/>
            <a:r>
              <a:rPr lang="en-US" dirty="0"/>
              <a:t>Multi-modal systems, mixture-of-experts</a:t>
            </a:r>
          </a:p>
          <a:p>
            <a:pPr lvl="1"/>
            <a:r>
              <a:rPr lang="en-US" dirty="0"/>
              <a:t>Large models on end-user machines</a:t>
            </a:r>
          </a:p>
          <a:p>
            <a:pPr lvl="1"/>
            <a:r>
              <a:rPr lang="en-US" dirty="0"/>
              <a:t>New modules and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524128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D003-F30E-430B-93E4-9614BE37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275F4-0908-450F-A6CA-9ECE4CC28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combination of human-designed models + DL/ML</a:t>
            </a:r>
          </a:p>
          <a:p>
            <a:r>
              <a:rPr lang="en-US" dirty="0"/>
              <a:t>Classic example: Ordinary Differential Equations + DL/ML</a:t>
            </a:r>
          </a:p>
          <a:p>
            <a:pPr lvl="1"/>
            <a:r>
              <a:rPr lang="en-US" dirty="0"/>
              <a:t>Part of an equation is replaced by a ML/DL regressor</a:t>
            </a:r>
          </a:p>
          <a:p>
            <a:pPr lvl="1"/>
            <a:r>
              <a:rPr lang="en-US" dirty="0"/>
              <a:t>Useful to take into account complex relationships</a:t>
            </a:r>
          </a:p>
          <a:p>
            <a:pPr lvl="1"/>
            <a:r>
              <a:rPr lang="en-US" dirty="0"/>
              <a:t>Employed for large ODE systems</a:t>
            </a:r>
          </a:p>
          <a:p>
            <a:r>
              <a:rPr lang="en-US" dirty="0"/>
              <a:t>Less training samples than replacing everything with DL!</a:t>
            </a:r>
          </a:p>
        </p:txBody>
      </p:sp>
    </p:spTree>
    <p:extLst>
      <p:ext uri="{BB962C8B-B14F-4D97-AF65-F5344CB8AC3E}">
        <p14:creationId xmlns:p14="http://schemas.microsoft.com/office/powerpoint/2010/main" val="1209567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499E6-F41F-47FD-97DA-1AEC6D9C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*-informed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7FBC9F-4147-45BC-BE7E-CACCB883E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Several tentative names around the same concept</a:t>
            </a:r>
          </a:p>
          <a:p>
            <a:pPr lvl="1"/>
            <a:r>
              <a:rPr lang="en-US" dirty="0"/>
              <a:t>Physics-informed neural networks (PINNs)</a:t>
            </a:r>
          </a:p>
          <a:p>
            <a:pPr lvl="1"/>
            <a:r>
              <a:rPr lang="en-US" dirty="0"/>
              <a:t>Scientific machine learning</a:t>
            </a:r>
          </a:p>
          <a:p>
            <a:r>
              <a:rPr lang="en-US" dirty="0"/>
              <a:t>Introduce human knowledge on the problem in ML model</a:t>
            </a:r>
          </a:p>
          <a:p>
            <a:r>
              <a:rPr lang="en-US" dirty="0"/>
              <a:t>Human knowledge does not necessarily appear in data</a:t>
            </a:r>
          </a:p>
          <a:p>
            <a:r>
              <a:rPr lang="en-US" dirty="0"/>
              <a:t>How to do that?</a:t>
            </a:r>
          </a:p>
          <a:p>
            <a:pPr lvl="1"/>
            <a:r>
              <a:rPr lang="en-US" dirty="0"/>
              <a:t>Add parts to the loss function, to have system respect constraints</a:t>
            </a:r>
          </a:p>
          <a:p>
            <a:pPr lvl="1"/>
            <a:r>
              <a:rPr lang="en-US" dirty="0"/>
              <a:t>Add fake data points to training, created with expert knowledge</a:t>
            </a:r>
          </a:p>
          <a:p>
            <a:pPr lvl="1"/>
            <a:r>
              <a:rPr lang="en-US" dirty="0"/>
              <a:t>Human-designed layers/modules (</a:t>
            </a:r>
            <a:r>
              <a:rPr lang="en-US" b="1" dirty="0"/>
              <a:t>differentiable programming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6096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5CD04-5591-41C3-8A2E-753347D3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systems, mixture-of-experts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69142D-47E6-41AC-AA2E-497823BA4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Able to accept inputs of different type: text, images, audio…</a:t>
            </a:r>
          </a:p>
          <a:p>
            <a:r>
              <a:rPr lang="en-US" dirty="0"/>
              <a:t>Different pathways for each input</a:t>
            </a:r>
          </a:p>
          <a:p>
            <a:pPr lvl="1"/>
            <a:r>
              <a:rPr lang="en-US" dirty="0"/>
              <a:t>Feature extraction, like CNNs and others</a:t>
            </a:r>
          </a:p>
          <a:p>
            <a:pPr lvl="1"/>
            <a:r>
              <a:rPr lang="en-US" b="1" dirty="0"/>
              <a:t>Feature fusion</a:t>
            </a:r>
            <a:r>
              <a:rPr lang="en-US" dirty="0"/>
              <a:t>, create features from multiple pathways</a:t>
            </a:r>
          </a:p>
          <a:p>
            <a:pPr lvl="1"/>
            <a:r>
              <a:rPr lang="en-US" dirty="0"/>
              <a:t>For a long time, it was a difficult problem</a:t>
            </a:r>
          </a:p>
          <a:p>
            <a:r>
              <a:rPr lang="en-US" dirty="0"/>
              <a:t>Mixture-of-expert (</a:t>
            </a:r>
            <a:r>
              <a:rPr lang="en-US" dirty="0" err="1"/>
              <a:t>MoE</a:t>
            </a:r>
            <a:r>
              <a:rPr lang="en-US" dirty="0"/>
              <a:t>) systems</a:t>
            </a:r>
          </a:p>
          <a:p>
            <a:pPr lvl="1"/>
            <a:r>
              <a:rPr lang="en-US" dirty="0"/>
              <a:t>Using outputs of different specialized systems to take decision</a:t>
            </a:r>
          </a:p>
          <a:p>
            <a:pPr lvl="1"/>
            <a:r>
              <a:rPr lang="en-US" dirty="0"/>
              <a:t>Each “expert” could use different types of inputs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75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D74E2-9BD5-4F16-B6CB-9E5AF64D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models on end-user machines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175D44-7F65-40EC-A24D-466786F09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 large models (10</a:t>
            </a:r>
            <a:r>
              <a:rPr lang="en-US" baseline="30000" dirty="0"/>
              <a:t>9</a:t>
            </a:r>
            <a:r>
              <a:rPr lang="en-US" dirty="0"/>
              <a:t> parameters) locally</a:t>
            </a:r>
          </a:p>
          <a:p>
            <a:pPr lvl="1"/>
            <a:r>
              <a:rPr lang="en-US" dirty="0"/>
              <a:t>Downsizing parameters (from float32 to float16…to int4 !!!)</a:t>
            </a:r>
          </a:p>
          <a:p>
            <a:pPr lvl="1"/>
            <a:r>
              <a:rPr lang="en-US" dirty="0"/>
              <a:t>Loss of performance, but works decently in inference!</a:t>
            </a:r>
          </a:p>
          <a:p>
            <a:r>
              <a:rPr lang="en-US" dirty="0"/>
              <a:t>Transfer learning on large models</a:t>
            </a:r>
          </a:p>
          <a:p>
            <a:pPr lvl="1"/>
            <a:r>
              <a:rPr lang="en-US" dirty="0"/>
              <a:t>Downsizing does not really work</a:t>
            </a:r>
          </a:p>
          <a:p>
            <a:pPr lvl="1"/>
            <a:r>
              <a:rPr lang="en-US" dirty="0"/>
              <a:t>Retrain a tiny amount of meaningful parameters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 (Low-Rank Adaptation) seems to work well!</a:t>
            </a:r>
          </a:p>
          <a:p>
            <a:r>
              <a:rPr lang="en-US" dirty="0"/>
              <a:t>Open-source versions of proprietary models (e.g. GPT-4)</a:t>
            </a:r>
          </a:p>
          <a:p>
            <a:r>
              <a:rPr lang="en-US" dirty="0"/>
              <a:t>Sharing checkpoints and fine-tuned models</a:t>
            </a:r>
          </a:p>
        </p:txBody>
      </p:sp>
    </p:spTree>
    <p:extLst>
      <p:ext uri="{BB962C8B-B14F-4D97-AF65-F5344CB8AC3E}">
        <p14:creationId xmlns:p14="http://schemas.microsoft.com/office/powerpoint/2010/main" val="182689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8C4C-5209-4CF4-94DE-5A4465AF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modules and architectures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0417C4-D66B-4BBF-9900-19083A614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Transformers/Attention currently dominate the field</a:t>
            </a:r>
          </a:p>
          <a:p>
            <a:r>
              <a:rPr lang="en-US" dirty="0"/>
              <a:t>But the race is far from over!</a:t>
            </a:r>
          </a:p>
          <a:p>
            <a:pPr lvl="1"/>
            <a:r>
              <a:rPr lang="en-US" dirty="0"/>
              <a:t>RMKV, large language model with RNN, </a:t>
            </a:r>
            <a:r>
              <a:rPr lang="en-US" dirty="0">
                <a:hlinkClick r:id="rId2"/>
              </a:rPr>
              <a:t>https://www.rwkv.com/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Mamba, new types of modules for sequences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851E05-ABB6-49A2-A7B8-28B4AAD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38" y="3761266"/>
            <a:ext cx="7651762" cy="2366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248D22-B7F9-4A10-98E1-AC6AB8DAA193}"/>
              </a:ext>
            </a:extLst>
          </p:cNvPr>
          <p:cNvSpPr/>
          <p:nvPr/>
        </p:nvSpPr>
        <p:spPr>
          <a:xfrm>
            <a:off x="10105534" y="3429000"/>
            <a:ext cx="1800520" cy="454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April 9, 2024</a:t>
            </a:r>
          </a:p>
        </p:txBody>
      </p:sp>
    </p:spTree>
    <p:extLst>
      <p:ext uri="{BB962C8B-B14F-4D97-AF65-F5344CB8AC3E}">
        <p14:creationId xmlns:p14="http://schemas.microsoft.com/office/powerpoint/2010/main" val="54444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different world views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problems can be solved with </a:t>
            </a:r>
            <a:r>
              <a:rPr lang="en-US" b="1" dirty="0"/>
              <a:t>more/better data</a:t>
            </a:r>
            <a:r>
              <a:rPr lang="en-US" dirty="0"/>
              <a:t> and by </a:t>
            </a:r>
            <a:r>
              <a:rPr lang="en-US" b="1" dirty="0"/>
              <a:t>increasing the size</a:t>
            </a:r>
            <a:r>
              <a:rPr lang="en-US" dirty="0"/>
              <a:t> of the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 order to overcome current DL limitations, we need </a:t>
            </a:r>
            <a:r>
              <a:rPr lang="en-US" b="1" dirty="0"/>
              <a:t>radically different architectures</a:t>
            </a:r>
            <a:r>
              <a:rPr lang="en-US" dirty="0"/>
              <a:t> and taking into account </a:t>
            </a:r>
            <a:r>
              <a:rPr lang="en-US" b="1" dirty="0"/>
              <a:t>symbols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  <p:pic>
        <p:nvPicPr>
          <p:cNvPr id="5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43067A1B-B42C-49DF-8DFA-9CCF8F757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5" b="15915"/>
          <a:stretch/>
        </p:blipFill>
        <p:spPr bwMode="auto">
          <a:xfrm flipH="1">
            <a:off x="6477000" y="3939324"/>
            <a:ext cx="4876800" cy="23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74B5235-E153-49BF-8787-1DE186E72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3" t="74515" b="15915"/>
          <a:stretch/>
        </p:blipFill>
        <p:spPr bwMode="auto">
          <a:xfrm>
            <a:off x="6579910" y="5924140"/>
            <a:ext cx="2011050" cy="3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551C0E2-2480-42E1-844E-A3E7BFA27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99" r="57281" b="15915"/>
          <a:stretch/>
        </p:blipFill>
        <p:spPr bwMode="auto">
          <a:xfrm>
            <a:off x="9172279" y="5905287"/>
            <a:ext cx="2083325" cy="3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9522EDDC-9703-400F-AB66-9A2170026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9" t="40497" r="43750" b="44362"/>
          <a:stretch/>
        </p:blipFill>
        <p:spPr bwMode="auto">
          <a:xfrm>
            <a:off x="8613742" y="4741682"/>
            <a:ext cx="603315" cy="5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DL/ML works well, but it is not </a:t>
            </a:r>
            <a:r>
              <a:rPr lang="en-US" b="1" dirty="0"/>
              <a:t>how humans learn</a:t>
            </a:r>
          </a:p>
          <a:p>
            <a:pPr lvl="1"/>
            <a:r>
              <a:rPr lang="en-US" dirty="0"/>
              <a:t>Humans can learn from </a:t>
            </a:r>
            <a:r>
              <a:rPr lang="en-US" i="1" dirty="0"/>
              <a:t>few samples</a:t>
            </a:r>
            <a:r>
              <a:rPr lang="en-US" dirty="0"/>
              <a:t> and generalize well</a:t>
            </a:r>
          </a:p>
          <a:p>
            <a:pPr lvl="1"/>
            <a:r>
              <a:rPr lang="en-US" dirty="0"/>
              <a:t>Can research on human cognition help AI?</a:t>
            </a:r>
          </a:p>
          <a:p>
            <a:r>
              <a:rPr lang="en-US" dirty="0"/>
              <a:t>“On the measure of intelligence”, F. Chollet (2019)</a:t>
            </a:r>
          </a:p>
          <a:p>
            <a:pPr lvl="1"/>
            <a:r>
              <a:rPr lang="en-US" dirty="0"/>
              <a:t>Intelligence: ability to quickly and effectively learn new tasks</a:t>
            </a:r>
          </a:p>
          <a:p>
            <a:endParaRPr lang="en-US" b="1" dirty="0"/>
          </a:p>
        </p:txBody>
      </p:sp>
      <p:pic>
        <p:nvPicPr>
          <p:cNvPr id="2050" name="Picture 2" descr="Why the Abstraction and Reasoning Corpus is interesting and important for AI">
            <a:extLst>
              <a:ext uri="{FF2B5EF4-FFF2-40B4-BE49-F238E27FC236}">
                <a16:creationId xmlns:a16="http://schemas.microsoft.com/office/drawing/2014/main" id="{B2854827-AF04-462D-BF73-2C0A4FEF2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 bwMode="auto">
          <a:xfrm>
            <a:off x="1338606" y="4311079"/>
            <a:ext cx="2859204" cy="17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st and flexible: Human program induction in abstract reasoning tasks">
            <a:extLst>
              <a:ext uri="{FF2B5EF4-FFF2-40B4-BE49-F238E27FC236}">
                <a16:creationId xmlns:a16="http://schemas.microsoft.com/office/drawing/2014/main" id="{C72C80BE-9A9B-4430-813F-709BF14CD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 r="67876" b="43644"/>
          <a:stretch/>
        </p:blipFill>
        <p:spPr bwMode="auto">
          <a:xfrm>
            <a:off x="6675090" y="4110147"/>
            <a:ext cx="1942137" cy="23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st and flexible: Human program induction in abstract reasoning tasks">
            <a:extLst>
              <a:ext uri="{FF2B5EF4-FFF2-40B4-BE49-F238E27FC236}">
                <a16:creationId xmlns:a16="http://schemas.microsoft.com/office/drawing/2014/main" id="{3DD92ACF-3FC5-42FB-8CDD-E3359114D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1" r="67876"/>
          <a:stretch/>
        </p:blipFill>
        <p:spPr bwMode="auto">
          <a:xfrm>
            <a:off x="8794052" y="4348147"/>
            <a:ext cx="2618689" cy="167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149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4"/>
            <a:ext cx="9144000" cy="2766355"/>
          </a:xfrm>
        </p:spPr>
        <p:txBody>
          <a:bodyPr>
            <a:noAutofit/>
          </a:bodyPr>
          <a:lstStyle/>
          <a:p>
            <a:r>
              <a:rPr lang="en-US" sz="3800" dirty="0"/>
              <a:t>Bibliography</a:t>
            </a:r>
            <a:br>
              <a:rPr lang="en-US" dirty="0"/>
            </a:br>
            <a:r>
              <a:rPr lang="en-US" sz="1050" dirty="0"/>
              <a:t>- Bergstrom C. &amp; West J. </a:t>
            </a:r>
            <a:r>
              <a:rPr lang="en-US" sz="1050" i="1" dirty="0"/>
              <a:t>Calling Bullshit: Data Reasoning in a Digital World</a:t>
            </a:r>
            <a:r>
              <a:rPr lang="en-US" sz="1050" dirty="0"/>
              <a:t>, </a:t>
            </a:r>
            <a:r>
              <a:rPr lang="en-US" sz="1050" dirty="0">
                <a:hlinkClick r:id="rId2"/>
              </a:rPr>
              <a:t>https://www.callingbullshit.org/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en-US" sz="1050" dirty="0"/>
              <a:t>- Chollet, F. (2019). On the measure of intelligence. </a:t>
            </a:r>
            <a:r>
              <a:rPr lang="en-US" sz="1050" dirty="0" err="1"/>
              <a:t>arXiv</a:t>
            </a:r>
            <a:r>
              <a:rPr lang="en-US" sz="1050" dirty="0"/>
              <a:t> preprint arXiv:1911.01547.</a:t>
            </a:r>
            <a:br>
              <a:rPr lang="en-US" sz="1050" dirty="0"/>
            </a:br>
            <a:r>
              <a:rPr lang="en-US" sz="1050" dirty="0"/>
              <a:t>- Cuomo, S. et al. (2022). </a:t>
            </a:r>
            <a:r>
              <a:rPr lang="en-US" sz="1050" i="1" dirty="0"/>
              <a:t>Scientific machine learning through physics–informed neural networks: Where we are and what’s next</a:t>
            </a:r>
            <a:r>
              <a:rPr lang="en-US" sz="1050" dirty="0"/>
              <a:t>. Journal of Scientific Computing, 92(3), 88.</a:t>
            </a:r>
            <a:br>
              <a:rPr lang="en-US" sz="1050" dirty="0"/>
            </a:br>
            <a:r>
              <a:rPr lang="en-US" sz="1050" dirty="0"/>
              <a:t>- De, S. et al. (2024). </a:t>
            </a:r>
            <a:r>
              <a:rPr lang="en-US" sz="1050" i="1" dirty="0"/>
              <a:t>Griffin: Mixing Gated Linear Recurrences with Local Attention for Efficient Language Models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arXiv:2402.19427.</a:t>
            </a:r>
            <a:br>
              <a:rPr lang="en-US" sz="1050" dirty="0"/>
            </a:br>
            <a:r>
              <a:rPr lang="en-US" sz="1050" dirty="0"/>
              <a:t>- Marcus, G. (2020). </a:t>
            </a:r>
            <a:r>
              <a:rPr lang="en-US" sz="1050" i="1" dirty="0"/>
              <a:t>The next decade in AI: four steps towards robust artificial intelligence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arXiv:2002.06177.</a:t>
            </a:r>
            <a:br>
              <a:rPr lang="en-US" sz="1050" dirty="0"/>
            </a:br>
            <a:r>
              <a:rPr lang="en-US" sz="1050" dirty="0"/>
              <a:t>- Gu, A., &amp; Dao, T. (2023). </a:t>
            </a:r>
            <a:r>
              <a:rPr lang="en-US" sz="1050" i="1" dirty="0"/>
              <a:t>Mamba: Linear-time sequence modeling with selective state spaces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arXiv:2312.00752.</a:t>
            </a:r>
            <a:br>
              <a:rPr lang="en-US" sz="1050" dirty="0"/>
            </a:br>
            <a:r>
              <a:rPr lang="en-US" sz="1050" dirty="0"/>
              <a:t>- Hu, E. J. et al. (2021). </a:t>
            </a:r>
            <a:r>
              <a:rPr lang="en-US" sz="1050" i="1" dirty="0" err="1"/>
              <a:t>LoRA</a:t>
            </a:r>
            <a:r>
              <a:rPr lang="en-US" sz="1050" i="1" dirty="0"/>
              <a:t>: Low-rank adaptation of large language models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arXiv:2106.09685.</a:t>
            </a:r>
            <a:br>
              <a:rPr lang="en-US" sz="1050" dirty="0"/>
            </a:br>
            <a:r>
              <a:rPr lang="en-US" sz="1050" dirty="0"/>
              <a:t>- Qu, X. et al. (2020). </a:t>
            </a:r>
            <a:r>
              <a:rPr lang="en-US" sz="1050" i="1" dirty="0"/>
              <a:t>Minimalistic attacks: How little it takes to fool deep reinforcement learning policies</a:t>
            </a:r>
            <a:r>
              <a:rPr lang="en-US" sz="1050" dirty="0"/>
              <a:t>. IEEE Transactions on Cognitive and Developmental Systems, 13(4), 806-817.</a:t>
            </a:r>
            <a:br>
              <a:rPr lang="en-US" sz="1050" dirty="0"/>
            </a:br>
            <a:r>
              <a:rPr lang="en-US" sz="1050" dirty="0"/>
              <a:t>- </a:t>
            </a:r>
            <a:r>
              <a:rPr lang="en-US" sz="1050" dirty="0" err="1"/>
              <a:t>Su</a:t>
            </a:r>
            <a:r>
              <a:rPr lang="en-US" sz="1050" dirty="0"/>
              <a:t>, J., Vargas, D. V., &amp; Sakurai, K. (2019). </a:t>
            </a:r>
            <a:r>
              <a:rPr lang="en-US" sz="1050" i="1" dirty="0"/>
              <a:t>One pixel attack for fooling deep neural networks</a:t>
            </a:r>
            <a:r>
              <a:rPr lang="en-US" sz="1050" dirty="0"/>
              <a:t>. IEEE Transactions on Evolutionary Computation, 23(5), 828-841.</a:t>
            </a:r>
            <a:br>
              <a:rPr lang="en-US" sz="1050" dirty="0"/>
            </a:br>
            <a:r>
              <a:rPr lang="en-US" sz="1050" dirty="0"/>
              <a:t>- Wang, T. T. et al. (2023, July). </a:t>
            </a:r>
            <a:r>
              <a:rPr lang="en-US" sz="1050" i="1" dirty="0"/>
              <a:t>Adversarial policies beat superhuman go AIs</a:t>
            </a:r>
            <a:r>
              <a:rPr lang="en-US" sz="1050" dirty="0"/>
              <a:t>. In International Conference on Machine Learning (pp. 35655-35739). PMLR.</a:t>
            </a:r>
            <a:br>
              <a:rPr lang="en-US" sz="1050" dirty="0"/>
            </a:br>
            <a:r>
              <a:rPr lang="en-US" sz="1050" dirty="0"/>
              <a:t>- Wu, X., &amp; Zhang, X. (2016). </a:t>
            </a:r>
            <a:r>
              <a:rPr lang="en-US" sz="1050" i="1" dirty="0"/>
              <a:t>Automated inference on criminality using face images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arXiv:1611.04135, 4038-4052.</a:t>
            </a:r>
            <a:br>
              <a:rPr lang="en-US" sz="1050" dirty="0"/>
            </a:br>
            <a:r>
              <a:rPr lang="en-US" sz="1050" dirty="0"/>
              <a:t>- Wu, X., &amp; Zhang, X. (2016). </a:t>
            </a:r>
            <a:r>
              <a:rPr lang="en-US" sz="1050" i="1" dirty="0"/>
              <a:t>Responses to critiques on machine learning of criminality perceptions</a:t>
            </a:r>
            <a:r>
              <a:rPr lang="en-US" sz="1050" dirty="0"/>
              <a:t> (Addendum of </a:t>
            </a:r>
            <a:r>
              <a:rPr lang="en-US" sz="1050" dirty="0" err="1"/>
              <a:t>arXiv</a:t>
            </a:r>
            <a:r>
              <a:rPr lang="en-US" sz="1050" dirty="0"/>
              <a:t>: 1611.04135). </a:t>
            </a:r>
            <a:r>
              <a:rPr lang="en-US" sz="1050" dirty="0" err="1"/>
              <a:t>arXiv</a:t>
            </a:r>
            <a:r>
              <a:rPr lang="en-US" sz="1050" dirty="0"/>
              <a:t> preprint arXiv:1611.04135.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C236454-554E-454C-9F85-1A4F04D31A3B}"/>
              </a:ext>
            </a:extLst>
          </p:cNvPr>
          <p:cNvSpPr txBox="1"/>
          <p:nvPr/>
        </p:nvSpPr>
        <p:spPr>
          <a:xfrm>
            <a:off x="2401843" y="6325388"/>
            <a:ext cx="9144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56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E2A3-FAFF-4101-B8D1-B0DDE47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EA558C-504E-46A2-9EA9-57F16EFD2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2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1570741" y="1423358"/>
            <a:ext cx="9050518" cy="46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838200" y="2143874"/>
            <a:ext cx="5392491" cy="27769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698499-899C-4D29-ABB3-378A8275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5"/>
          <a:stretch/>
        </p:blipFill>
        <p:spPr>
          <a:xfrm>
            <a:off x="6096000" y="1803787"/>
            <a:ext cx="5291051" cy="32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BFE96F-10E5-438F-A192-6594E737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A61D48-1CF7-4208-8D10-DE99DB3E1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4EE7DEB3-46EA-4056-B688-84C849336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445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3AB17-5D90-4C54-8D1E-8A85E35D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BD6129-F6EC-4F98-83DB-E3077B70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409596-73A4-4A7B-A3B5-B5BB86F4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423358"/>
            <a:ext cx="10612331" cy="2448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2DE42-B6CD-4648-B076-D157BE9A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28" y="3767928"/>
            <a:ext cx="964064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8815A-D97F-4A46-8488-EB96635E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03850C-6919-4F16-9C16-0F1053E7A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videogame frame by a few pixels makes DRL fail</a:t>
            </a: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71CD56-55E8-4FD1-9989-6291CD02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3056292"/>
            <a:ext cx="5396060" cy="32326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A8DB9F-D6F6-4EC0-ADC8-ACFCD8CA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8272"/>
            <a:ext cx="6108980" cy="10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60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1506</Words>
  <Application>Microsoft Office PowerPoint</Application>
  <PresentationFormat>Grand écran</PresentationFormat>
  <Paragraphs>155</Paragraphs>
  <Slides>31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Raleway</vt:lpstr>
      <vt:lpstr>Thème Office</vt:lpstr>
      <vt:lpstr>Remarks on Deep Learning (II)</vt:lpstr>
      <vt:lpstr>Outline</vt:lpstr>
      <vt:lpstr>Deep Learning achieved incredible results</vt:lpstr>
      <vt:lpstr>Did Deep Learning solve AI?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Reasons for failures</vt:lpstr>
      <vt:lpstr>Bias in the data</vt:lpstr>
      <vt:lpstr>Fragility</vt:lpstr>
      <vt:lpstr>Possible solutions to fragility</vt:lpstr>
      <vt:lpstr>Black-box effect</vt:lpstr>
      <vt:lpstr>Possible solutions to black-box effect</vt:lpstr>
      <vt:lpstr>Lack of generalization</vt:lpstr>
      <vt:lpstr>Possible solutions to lack of generalization</vt:lpstr>
      <vt:lpstr>Current trends and perspectives</vt:lpstr>
      <vt:lpstr>Hybrid models</vt:lpstr>
      <vt:lpstr>*-informed machine learning</vt:lpstr>
      <vt:lpstr>Multi-modal systems, mixture-of-experts</vt:lpstr>
      <vt:lpstr>Large models on end-user machines</vt:lpstr>
      <vt:lpstr>New modules and architectures</vt:lpstr>
      <vt:lpstr>Beyond Deep Learning…?</vt:lpstr>
      <vt:lpstr>Beyond Deep Learning…?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163</cp:revision>
  <dcterms:created xsi:type="dcterms:W3CDTF">2020-06-05T13:14:31Z</dcterms:created>
  <dcterms:modified xsi:type="dcterms:W3CDTF">2024-04-12T07:11:07Z</dcterms:modified>
</cp:coreProperties>
</file>